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14" r:id="rId3"/>
    <p:sldMasterId id="2147483691" r:id="rId4"/>
    <p:sldMasterId id="2147483720" r:id="rId5"/>
  </p:sldMasterIdLst>
  <p:notesMasterIdLst>
    <p:notesMasterId r:id="rId21"/>
  </p:notesMasterIdLst>
  <p:handoutMasterIdLst>
    <p:handoutMasterId r:id="rId22"/>
  </p:handoutMasterIdLst>
  <p:sldIdLst>
    <p:sldId id="340" r:id="rId6"/>
    <p:sldId id="426" r:id="rId7"/>
    <p:sldId id="382" r:id="rId8"/>
    <p:sldId id="411" r:id="rId9"/>
    <p:sldId id="412" r:id="rId10"/>
    <p:sldId id="416" r:id="rId11"/>
    <p:sldId id="425" r:id="rId12"/>
    <p:sldId id="419" r:id="rId13"/>
    <p:sldId id="381" r:id="rId14"/>
    <p:sldId id="383" r:id="rId15"/>
    <p:sldId id="390" r:id="rId16"/>
    <p:sldId id="421" r:id="rId17"/>
    <p:sldId id="423" r:id="rId18"/>
    <p:sldId id="424" r:id="rId19"/>
    <p:sldId id="396" r:id="rId20"/>
  </p:sldIdLst>
  <p:sldSz cx="9144000" cy="6858000" type="screen4x3"/>
  <p:notesSz cx="6669088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68" autoAdjust="0"/>
  </p:normalViewPr>
  <p:slideViewPr>
    <p:cSldViewPr>
      <p:cViewPr varScale="1">
        <p:scale>
          <a:sx n="66" d="100"/>
          <a:sy n="66" d="100"/>
        </p:scale>
        <p:origin x="-1264" y="-56"/>
      </p:cViewPr>
      <p:guideLst>
        <p:guide orient="horz" pos="2160"/>
        <p:guide pos="7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660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9633470"/>
            <a:ext cx="5780890" cy="2078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296842" y="9725664"/>
            <a:ext cx="4294940" cy="1435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/>
            </a:lvl1pPr>
          </a:lstStyle>
          <a:p>
            <a:endParaRPr lang="nl-BE" sz="8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62159" y="9725664"/>
            <a:ext cx="811642" cy="1435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/>
            </a:lvl1pPr>
          </a:lstStyle>
          <a:p>
            <a:pPr algn="l"/>
            <a:fld id="{8231FBE6-9487-4CF2-BE99-98E94F93A25C}" type="datetime4">
              <a:rPr lang="nl-BE" sz="800"/>
              <a:t>24 september 2019</a:t>
            </a:fld>
            <a:endParaRPr lang="nl-BE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878985" y="9725664"/>
            <a:ext cx="324162" cy="1435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/>
            </a:lvl1pPr>
          </a:lstStyle>
          <a:p>
            <a:pPr algn="ctr"/>
            <a:fld id="{348D9AF8-2C9C-4335-AE47-A4DB39694F83}" type="slidenum">
              <a:rPr lang="nl-BE" sz="800"/>
              <a:pPr algn="ctr"/>
              <a:t>‹nr.›</a:t>
            </a:fld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113315610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9634758"/>
            <a:ext cx="5780890" cy="207838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62895" y="9726756"/>
            <a:ext cx="811642" cy="1435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fld id="{1F626305-4395-4B41-878D-79847A4ACC59}" type="datetime4">
              <a:rPr lang="nl-BE" smtClean="0"/>
              <a:t>24 september 2019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741363"/>
            <a:ext cx="4929188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094" tIns="49047" rIns="98094" bIns="4904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8094" tIns="49047" rIns="98094" bIns="49047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295180" y="9726756"/>
            <a:ext cx="4294940" cy="1435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879830" y="9726756"/>
            <a:ext cx="325087" cy="1435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/>
            </a:lvl1pPr>
          </a:lstStyle>
          <a:p>
            <a:fld id="{24401317-CE84-480F-99E9-54BF3FD44E2B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05235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84BE0CB-C47F-4921-95CC-8E2DE00FBE7B}" type="datetime4">
              <a:rPr lang="nl-BE" smtClean="0"/>
              <a:t>24 september 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169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CF01736-9E78-43B6-86BA-4F6846CFC1D6}" type="datetime4">
              <a:rPr lang="nl-BE" smtClean="0"/>
              <a:t>24 september 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963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4959401" y="2757601"/>
            <a:ext cx="36972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4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79600" y="2476800"/>
            <a:ext cx="35568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12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836712"/>
          </a:xfrm>
        </p:spPr>
        <p:txBody>
          <a:bodyPr lIns="2124000" tIns="90000" rIns="252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</a:t>
            </a:r>
            <a:br>
              <a:rPr lang="nl-NL" dirty="0"/>
            </a:br>
            <a:r>
              <a:rPr lang="nl-NL" dirty="0"/>
              <a:t>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5791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0">
                <a:solidFill>
                  <a:schemeClr val="accent6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5200" b="1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337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548680"/>
          </a:xfrm>
        </p:spPr>
        <p:txBody>
          <a:bodyPr lIns="504000" tIns="90000">
            <a:normAutofit/>
          </a:bodyPr>
          <a:lstStyle>
            <a:lvl1pPr marL="0" indent="0">
              <a:buNone/>
              <a:tabLst>
                <a:tab pos="1436688" algn="l"/>
              </a:tabLst>
              <a:defRPr sz="115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 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4800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1">
                <a:solidFill>
                  <a:schemeClr val="accent6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5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122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096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90128" y="5974468"/>
            <a:ext cx="7538255" cy="576000"/>
          </a:xfrm>
        </p:spPr>
        <p:txBody>
          <a:bodyPr anchor="ctr" anchorCtr="0"/>
          <a:lstStyle>
            <a:lvl1pPr algn="l">
              <a:defRPr sz="17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10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"/>
            <a:ext cx="9144000" cy="799971"/>
          </a:xfrm>
        </p:spPr>
        <p:txBody>
          <a:bodyPr lIns="1836000" tIns="90000" rIns="126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Gebruik bij voorkeur de foto’s die in dit sjabloon aangeboden worden !! </a:t>
            </a:r>
            <a:br>
              <a:rPr lang="nl-NL" dirty="0"/>
            </a:br>
            <a:r>
              <a:rPr lang="nl-NL" dirty="0"/>
              <a:t>Verwijder de foto-dia’s die je niet nodig hebt. Anders wordt je bestand te groot om te e-mailen. ( verwijder dit vak als je het niet meer nodig hebt. 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88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916832"/>
            <a:ext cx="6505200" cy="1445568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48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hier om je slotgroet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98647" y="3945600"/>
            <a:ext cx="6504701" cy="1306800"/>
          </a:xfrm>
        </p:spPr>
        <p:txBody>
          <a:bodyPr>
            <a:normAutofit/>
          </a:bodyPr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Voornaam en familienaam</a:t>
            </a:r>
            <a:br>
              <a:rPr lang="nl-BE" dirty="0"/>
            </a:br>
            <a:r>
              <a:rPr lang="nl-BE" dirty="0"/>
              <a:t>Functie</a:t>
            </a:r>
            <a:br>
              <a:rPr lang="nl-BE" dirty="0"/>
            </a:br>
            <a:r>
              <a:rPr lang="nl-BE" dirty="0"/>
              <a:t>E-mailadres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8646" y="6139048"/>
            <a:ext cx="6505200" cy="300831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1700" b="0" smtClean="0">
                <a:solidFill>
                  <a:schemeClr val="accent6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BE"/>
            </a:lvl5pPr>
          </a:lstStyle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nl-NL" dirty="0"/>
              <a:t>Herhaal hier de titel van je schermpresentatie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524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4183838B-5C51-45A5-B92B-55F85515E922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990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7610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5035919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D136DF61-AA3A-4A09-8DA1-1B0D69E79B20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27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7610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5035919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4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/>
              <a:t>Verzekeringen voor vrijwilligers van de Stad Gent 2019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507600" y="759600"/>
            <a:ext cx="81288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A921E10F-4E6D-49B5-86F1-B6D993D372F7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2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0"/>
            <a:ext cx="27936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56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41400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1B8A0C37-FFDF-4DE7-846C-EC81B081E9ED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091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</a:t>
            </a:r>
            <a:r>
              <a:rPr lang="nl-NL" dirty="0" err="1"/>
              <a:t>debasisdia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1685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155200" y="0"/>
            <a:ext cx="39888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88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1900800"/>
            <a:ext cx="8129033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5717" y="1900800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18633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7600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225717" y="3996609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92E430C2-F29D-47DF-8F09-057A6E417B12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1836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934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3996609"/>
            <a:ext cx="29088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1900800"/>
            <a:ext cx="2718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9CB809E4-9D90-4F67-AB31-F7E4B9AE5746}" type="datetime4">
              <a:rPr lang="nl-BE" smtClean="0"/>
              <a:t>24 september 2019</a:t>
            </a:fld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6934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E9598D5C-F051-4132-B787-B7F6FC934676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6436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4959401" y="2757601"/>
            <a:ext cx="36972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5BA5273B-EE72-4E63-8AE6-1CA48F48E4CB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693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79600" y="2476800"/>
            <a:ext cx="35568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970B54FD-3CF1-4ED4-A564-B7F8C0C3836D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5250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0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/>
              <a:t>vrijwilligerswetgeving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507600" y="759600"/>
            <a:ext cx="81288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0"/>
            <a:ext cx="27936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56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41400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20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</a:t>
            </a:r>
            <a:r>
              <a:rPr lang="nl-NL" dirty="0" err="1"/>
              <a:t>debasisdia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213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155200" y="0"/>
            <a:ext cx="39888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3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1900800"/>
            <a:ext cx="8129033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5717" y="1900800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18633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7600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225717" y="3996609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03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934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3996609"/>
            <a:ext cx="29088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1900800"/>
            <a:ext cx="2718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15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6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5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5707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24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3" r:id="rId2"/>
    <p:sldLayoutId id="2147483664" r:id="rId3"/>
    <p:sldLayoutId id="2147483661" r:id="rId4"/>
    <p:sldLayoutId id="2147483660" r:id="rId5"/>
    <p:sldLayoutId id="2147483662" r:id="rId6"/>
    <p:sldLayoutId id="2147483665" r:id="rId7"/>
    <p:sldLayoutId id="2147483666" r:id="rId8"/>
    <p:sldLayoutId id="2147483717" r:id="rId9"/>
    <p:sldLayoutId id="2147483718" r:id="rId10"/>
    <p:sldLayoutId id="2147483719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3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4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33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5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Verzekeringen voor vrijwilligers van de Stad Gent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5707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CCB781A8-4750-4F0E-B425-7CB110D36321}" type="datetime4">
              <a:rPr lang="nl-BE" smtClean="0"/>
              <a:t>24 september 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97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ijwilligerspunt.stad.gent/" TargetMode="External"/><Relationship Id="rId2" Type="http://schemas.openxmlformats.org/officeDocument/2006/relationships/hyperlink" Target="mailto:vrijwilligerspunt@stad.gen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2536" y="260648"/>
            <a:ext cx="9144000" cy="844248"/>
          </a:xfrm>
        </p:spPr>
        <p:txBody>
          <a:bodyPr/>
          <a:lstStyle/>
          <a:p>
            <a:pPr algn="ctr"/>
            <a:r>
              <a:rPr lang="nl-BE" sz="4400" dirty="0"/>
              <a:t>Vrijwilligerspunt stad Gent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2267744" y="5949280"/>
            <a:ext cx="4248472" cy="729144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Vrijwilligerswetgeving</a:t>
            </a:r>
          </a:p>
        </p:txBody>
      </p:sp>
    </p:spTree>
    <p:extLst>
      <p:ext uri="{BB962C8B-B14F-4D97-AF65-F5344CB8AC3E}">
        <p14:creationId xmlns:p14="http://schemas.microsoft.com/office/powerpoint/2010/main" val="21153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Zware fout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700808"/>
            <a:ext cx="7185600" cy="343655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tx1"/>
                </a:solidFill>
              </a:rPr>
              <a:t>Wat is dat nu?</a:t>
            </a:r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1331640" y="261465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Niet houdt aan de wet, regels en/ of gebruiken eigen aan de eigen organisatie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331640" y="21955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Als je je als vrijwilliger: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31640" y="331072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Misbruik maakt van vertrouwen, oplichting, verduistering en andere opzettelijke misdrijven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331640" y="400680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Je onder invloed van verdovende middelen (zonder medisch voorschrift) bent</a:t>
            </a:r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93735" y="6418834"/>
            <a:ext cx="5806458" cy="216000"/>
          </a:xfrm>
        </p:spPr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1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65707" y="6418834"/>
            <a:ext cx="379088" cy="229097"/>
          </a:xfrm>
        </p:spPr>
        <p:txBody>
          <a:bodyPr/>
          <a:lstStyle/>
          <a:p>
            <a:fld id="{E8F12D86-93AC-45BB-B8CA-9542A3CF9355}" type="slidenum">
              <a:rPr lang="nl-BE" smtClean="0"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64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Lichamelijke Ongevallen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71600" y="16288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Je bent verzekerd:</a:t>
            </a:r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93735" y="6418834"/>
            <a:ext cx="5806458" cy="216000"/>
          </a:xfrm>
        </p:spPr>
        <p:txBody>
          <a:bodyPr/>
          <a:lstStyle/>
          <a:p>
            <a:pPr algn="l"/>
            <a:r>
              <a:rPr lang="nl-BE" dirty="0"/>
              <a:t>Verzekeringen voor vrijwilligers van de Stad Gent 2019</a:t>
            </a:r>
          </a:p>
        </p:txBody>
      </p:sp>
      <p:sp>
        <p:nvSpPr>
          <p:cNvPr id="1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65707" y="6418834"/>
            <a:ext cx="379088" cy="229097"/>
          </a:xfrm>
        </p:spPr>
        <p:txBody>
          <a:bodyPr/>
          <a:lstStyle/>
          <a:p>
            <a:fld id="{E8F12D86-93AC-45BB-B8CA-9542A3CF9355}" type="slidenum">
              <a:rPr lang="nl-BE" smtClean="0"/>
              <a:t>11</a:t>
            </a:fld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1331640" y="22768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Tijdens</a:t>
            </a:r>
            <a:r>
              <a:rPr lang="nl-BE" dirty="0"/>
              <a:t> het </a:t>
            </a:r>
            <a:r>
              <a:rPr lang="nl-BE" b="1" dirty="0"/>
              <a:t>uitvoeren</a:t>
            </a:r>
            <a:r>
              <a:rPr lang="nl-BE" dirty="0"/>
              <a:t> van vrijwilligersactiviteiten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331640" y="296985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Tijdens</a:t>
            </a:r>
            <a:r>
              <a:rPr lang="nl-BE" dirty="0"/>
              <a:t> het </a:t>
            </a:r>
            <a:r>
              <a:rPr lang="nl-BE" b="1" dirty="0"/>
              <a:t>onderweg</a:t>
            </a:r>
            <a:r>
              <a:rPr lang="nl-BE" dirty="0"/>
              <a:t> zijn </a:t>
            </a:r>
            <a:r>
              <a:rPr lang="nl-BE" b="1" dirty="0"/>
              <a:t>naar en van </a:t>
            </a:r>
            <a:r>
              <a:rPr lang="nl-BE" dirty="0"/>
              <a:t>deze activiteiten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331640" y="372980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Als de </a:t>
            </a:r>
            <a:r>
              <a:rPr lang="nl-BE" b="1" dirty="0"/>
              <a:t>verplaatsing</a:t>
            </a:r>
            <a:r>
              <a:rPr lang="nl-BE" dirty="0"/>
              <a:t> te maken heeft met je </a:t>
            </a:r>
            <a:r>
              <a:rPr lang="nl-BE" b="1" dirty="0"/>
              <a:t>vrijwilligerswerk</a:t>
            </a:r>
            <a:r>
              <a:rPr lang="nl-BE" dirty="0"/>
              <a:t> en in </a:t>
            </a:r>
            <a:r>
              <a:rPr lang="nl-BE" b="1" dirty="0"/>
              <a:t>opdracht</a:t>
            </a:r>
            <a:r>
              <a:rPr lang="nl-BE" dirty="0"/>
              <a:t> van </a:t>
            </a:r>
            <a:r>
              <a:rPr lang="nl-BE" b="1" dirty="0" smtClean="0"/>
              <a:t>de </a:t>
            </a:r>
            <a:r>
              <a:rPr lang="nl-BE" b="1" dirty="0"/>
              <a:t>organisatie </a:t>
            </a:r>
            <a:r>
              <a:rPr lang="nl-BE" dirty="0"/>
              <a:t>(dus niet tijdens bv aankopen voor eigen gebruik)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331640" y="501317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Waarborgen afhankelijk van de polis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26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520660-27FA-4649-9B52-439D0EA6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kostenvergoeding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6F661B44-6EFD-4E80-A945-548FAF35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12</a:t>
            </a:fld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3A4E0D6-8B29-4164-B881-2AB5F3F4BF34}"/>
              </a:ext>
            </a:extLst>
          </p:cNvPr>
          <p:cNvSpPr txBox="1"/>
          <p:nvPr/>
        </p:nvSpPr>
        <p:spPr>
          <a:xfrm>
            <a:off x="683568" y="11967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 systemen, beiden </a:t>
            </a:r>
            <a:r>
              <a:rPr lang="nl-BE" b="1" dirty="0"/>
              <a:t>niet</a:t>
            </a:r>
            <a:r>
              <a:rPr lang="nl-BE" dirty="0"/>
              <a:t> belastbaar!</a:t>
            </a:r>
          </a:p>
        </p:txBody>
      </p:sp>
    </p:spTree>
    <p:extLst>
      <p:ext uri="{BB962C8B-B14F-4D97-AF65-F5344CB8AC3E}">
        <p14:creationId xmlns:p14="http://schemas.microsoft.com/office/powerpoint/2010/main" val="12367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87CF8F-5E4B-4D2A-8447-287BEA55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Forfaitaire vergoeding </a:t>
            </a:r>
            <a:br>
              <a:rPr lang="nl-BE" dirty="0"/>
            </a:br>
            <a:r>
              <a:rPr lang="nl-BE" sz="1400" dirty="0">
                <a:solidFill>
                  <a:schemeClr val="tx1"/>
                </a:solidFill>
              </a:rPr>
              <a:t>Cumulatie met km vergoeding tot max 2000 km</a:t>
            </a:r>
            <a:r>
              <a:rPr lang="nl-BE" sz="3200" dirty="0">
                <a:solidFill>
                  <a:schemeClr val="tx1"/>
                </a:solidFill>
              </a:rPr>
              <a:t/>
            </a:r>
            <a:br>
              <a:rPr lang="nl-BE" sz="3200" dirty="0">
                <a:solidFill>
                  <a:schemeClr val="tx1"/>
                </a:solidFill>
              </a:rPr>
            </a:b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AFF3D9CA-0811-4ED6-AB03-2D639679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5BF26E82-2EDB-45F6-A18B-61D6B6F5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13</a:t>
            </a:fld>
            <a:endParaRPr lang="nl-BE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55336F09-146D-44B7-97D4-EB846A99A147}"/>
              </a:ext>
            </a:extLst>
          </p:cNvPr>
          <p:cNvSpPr/>
          <p:nvPr/>
        </p:nvSpPr>
        <p:spPr>
          <a:xfrm>
            <a:off x="762720" y="1772816"/>
            <a:ext cx="7610400" cy="43924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600" dirty="0">
                <a:solidFill>
                  <a:schemeClr val="tx1"/>
                </a:solidFill>
              </a:rPr>
              <a:t>In 2019 bedraagt de kostenvergoeding:</a:t>
            </a: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r>
              <a:rPr lang="nl-BE" sz="1600" dirty="0">
                <a:solidFill>
                  <a:schemeClr val="tx1"/>
                </a:solidFill>
              </a:rPr>
              <a:t>Sinds 01/01/2019</a:t>
            </a: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sz="1600" dirty="0">
              <a:solidFill>
                <a:schemeClr val="tx1"/>
              </a:solidFill>
            </a:endParaRPr>
          </a:p>
          <a:p>
            <a:endParaRPr lang="nl-BE" dirty="0">
              <a:solidFill>
                <a:schemeClr val="tx1"/>
              </a:solidFill>
            </a:endParaRPr>
          </a:p>
          <a:p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2F6144CA-D3B0-4FCF-970D-5F560D4AF5B1}"/>
              </a:ext>
            </a:extLst>
          </p:cNvPr>
          <p:cNvSpPr txBox="1"/>
          <p:nvPr/>
        </p:nvSpPr>
        <p:spPr>
          <a:xfrm>
            <a:off x="971600" y="2351202"/>
            <a:ext cx="588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Max </a:t>
            </a:r>
            <a:r>
              <a:rPr lang="nl-BE" sz="1600"/>
              <a:t>€</a:t>
            </a:r>
            <a:r>
              <a:rPr lang="nl-BE" sz="1600" smtClean="0"/>
              <a:t>34,71</a:t>
            </a:r>
            <a:r>
              <a:rPr lang="nl-BE" sz="1600" dirty="0"/>
              <a:t>/ dag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CACC7E2-85C2-464B-89C1-92617F74047C}"/>
              </a:ext>
            </a:extLst>
          </p:cNvPr>
          <p:cNvSpPr txBox="1"/>
          <p:nvPr/>
        </p:nvSpPr>
        <p:spPr>
          <a:xfrm>
            <a:off x="971600" y="2700499"/>
            <a:ext cx="588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Max €1.388,40/ jaar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E55402B7-4DE5-4F64-8E0F-92BEE6908D2A}"/>
              </a:ext>
            </a:extLst>
          </p:cNvPr>
          <p:cNvSpPr txBox="1"/>
          <p:nvPr/>
        </p:nvSpPr>
        <p:spPr>
          <a:xfrm>
            <a:off x="971600" y="3049796"/>
            <a:ext cx="647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Overzicht bijhouden per vrijwilliger: </a:t>
            </a:r>
            <a:br>
              <a:rPr lang="nl-BE" sz="1600" dirty="0"/>
            </a:br>
            <a:r>
              <a:rPr lang="nl-BE" sz="1200" dirty="0"/>
              <a:t>datum - activiteit - bedrag </a:t>
            </a:r>
            <a:endParaRPr lang="nl-BE" sz="1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75C398B7-1E13-4BF1-9AA7-5A7771C453C0}"/>
              </a:ext>
            </a:extLst>
          </p:cNvPr>
          <p:cNvSpPr txBox="1"/>
          <p:nvPr/>
        </p:nvSpPr>
        <p:spPr>
          <a:xfrm>
            <a:off x="971600" y="4323293"/>
            <a:ext cx="588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sportsector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BDD9D429-3B1D-43BC-975E-25BEDAB3D820}"/>
              </a:ext>
            </a:extLst>
          </p:cNvPr>
          <p:cNvSpPr txBox="1"/>
          <p:nvPr/>
        </p:nvSpPr>
        <p:spPr>
          <a:xfrm>
            <a:off x="971600" y="4642974"/>
            <a:ext cx="588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nachtoppas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4777F6A6-E38A-4E89-8278-11E35B212C8B}"/>
              </a:ext>
            </a:extLst>
          </p:cNvPr>
          <p:cNvSpPr txBox="1"/>
          <p:nvPr/>
        </p:nvSpPr>
        <p:spPr>
          <a:xfrm>
            <a:off x="971600" y="4962654"/>
            <a:ext cx="617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niet dringend liggend ziekenvervoer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2163480-868A-4D25-9BCC-93E41FBA89CF}"/>
              </a:ext>
            </a:extLst>
          </p:cNvPr>
          <p:cNvSpPr txBox="1"/>
          <p:nvPr/>
        </p:nvSpPr>
        <p:spPr>
          <a:xfrm>
            <a:off x="971601" y="3963253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Voor bepaalde groepen vrijwilligers: hogere vergoeding tot max €2.549,90 per jaar</a:t>
            </a:r>
          </a:p>
        </p:txBody>
      </p:sp>
    </p:spTree>
    <p:extLst>
      <p:ext uri="{BB962C8B-B14F-4D97-AF65-F5344CB8AC3E}">
        <p14:creationId xmlns:p14="http://schemas.microsoft.com/office/powerpoint/2010/main" val="17420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736BA8DE-7332-4457-8027-E0CFA2482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81" y="3570523"/>
            <a:ext cx="2234741" cy="22347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BBA190D-8AFB-48E0-919D-2EECB565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51" y="2999023"/>
            <a:ext cx="7610400" cy="1143000"/>
          </a:xfrm>
        </p:spPr>
        <p:txBody>
          <a:bodyPr/>
          <a:lstStyle/>
          <a:p>
            <a:r>
              <a:rPr lang="nl-BE" dirty="0"/>
              <a:t>Geen kostenvergoeding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BB746EC2-5F4C-46F6-97D8-F2FE622C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4C6C390E-F9E3-4C98-90F5-2FBB60B3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14</a:t>
            </a:fld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75D66F9E-05F7-4E12-BCA2-CBAC674C2D0B}"/>
              </a:ext>
            </a:extLst>
          </p:cNvPr>
          <p:cNvSpPr txBox="1"/>
          <p:nvPr/>
        </p:nvSpPr>
        <p:spPr>
          <a:xfrm>
            <a:off x="750327" y="414202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prstClr val="black"/>
                </a:solidFill>
              </a:rPr>
              <a:t>Men betaald geen kosten terug </a:t>
            </a:r>
          </a:p>
          <a:p>
            <a:r>
              <a:rPr lang="nl-BE" dirty="0">
                <a:solidFill>
                  <a:prstClr val="black"/>
                </a:solidFill>
              </a:rPr>
              <a:t>Focus:  waarderen (immaterieel)</a:t>
            </a: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F4B29046-F459-4682-996F-EB8BCEF680CA}"/>
              </a:ext>
            </a:extLst>
          </p:cNvPr>
          <p:cNvSpPr txBox="1">
            <a:spLocks/>
          </p:cNvSpPr>
          <p:nvPr/>
        </p:nvSpPr>
        <p:spPr>
          <a:xfrm>
            <a:off x="744851" y="471928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Reële kostenvergoeding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87AB6033-D6DD-4F26-B179-64A9AFDC8F39}"/>
              </a:ext>
            </a:extLst>
          </p:cNvPr>
          <p:cNvSpPr txBox="1"/>
          <p:nvPr/>
        </p:nvSpPr>
        <p:spPr>
          <a:xfrm>
            <a:off x="710165" y="129176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Men betaalt de kosten terug op basis van bewijsstukken.</a:t>
            </a:r>
          </a:p>
          <a:p>
            <a:r>
              <a:rPr lang="nl-BE" dirty="0"/>
              <a:t>Niet overdrijven. </a:t>
            </a:r>
          </a:p>
        </p:txBody>
      </p:sp>
    </p:spTree>
    <p:extLst>
      <p:ext uri="{BB962C8B-B14F-4D97-AF65-F5344CB8AC3E}">
        <p14:creationId xmlns:p14="http://schemas.microsoft.com/office/powerpoint/2010/main" val="18892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12D86-93AC-45BB-B8CA-9542A3CF935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C3F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2C3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9512" y="263691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Vragen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7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87CF8F-5E4B-4D2A-8447-287BEA55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779555"/>
          </a:xfrm>
        </p:spPr>
        <p:txBody>
          <a:bodyPr/>
          <a:lstStyle/>
          <a:p>
            <a:r>
              <a:rPr lang="nl-BE" dirty="0"/>
              <a:t>Vrijwilligerspunt dienstverlening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AFF3D9CA-0811-4ED6-AB03-2D639679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5BF26E82-2EDB-45F6-A18B-61D6B6F5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2</a:t>
            </a:fld>
            <a:endParaRPr lang="nl-BE"/>
          </a:p>
        </p:txBody>
      </p:sp>
      <p:sp>
        <p:nvSpPr>
          <p:cNvPr id="13" name="Tekstvak 8">
            <a:extLst>
              <a:ext uri="{FF2B5EF4-FFF2-40B4-BE49-F238E27FC236}">
                <a16:creationId xmlns:a16="http://schemas.microsoft.com/office/drawing/2014/main" xmlns="" id="{08DD6E2E-8129-4425-996E-5FC12924D7C4}"/>
              </a:ext>
            </a:extLst>
          </p:cNvPr>
          <p:cNvSpPr txBox="1"/>
          <p:nvPr/>
        </p:nvSpPr>
        <p:spPr>
          <a:xfrm>
            <a:off x="583963" y="2060848"/>
            <a:ext cx="776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b="1" dirty="0"/>
              <a:t>Persoonlijke dienstverlening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informatie geven, begeleiding in zoektocht naar vrijwilligerswerk …</a:t>
            </a: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xmlns="" id="{30311772-F057-4B0C-ABFD-7FB148744000}"/>
              </a:ext>
            </a:extLst>
          </p:cNvPr>
          <p:cNvSpPr txBox="1"/>
          <p:nvPr/>
        </p:nvSpPr>
        <p:spPr>
          <a:xfrm>
            <a:off x="844251" y="2807637"/>
            <a:ext cx="51054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 dirty="0"/>
              <a:t>Vrijwilligerspunt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09 267 03 00</a:t>
            </a:r>
            <a:br>
              <a:rPr lang="nl-BE" dirty="0"/>
            </a:br>
            <a:r>
              <a:rPr lang="nl-BE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vrijwilligerspunt@stad.gent</a:t>
            </a:r>
            <a:r>
              <a:rPr lang="nl-BE" dirty="0">
                <a:solidFill>
                  <a:schemeClr val="accent1"/>
                </a:solidFill>
              </a:rPr>
              <a:t/>
            </a:r>
            <a:br>
              <a:rPr lang="nl-BE" dirty="0">
                <a:solidFill>
                  <a:schemeClr val="accent1"/>
                </a:solidFill>
              </a:rPr>
            </a:br>
            <a:endParaRPr lang="nl-BE" dirty="0">
              <a:solidFill>
                <a:schemeClr val="accent1"/>
              </a:solidFill>
            </a:endParaRPr>
          </a:p>
          <a:p>
            <a:r>
              <a:rPr lang="nl-BE" dirty="0"/>
              <a:t>AC Zuid</a:t>
            </a:r>
            <a:br>
              <a:rPr lang="nl-BE" dirty="0"/>
            </a:br>
            <a:r>
              <a:rPr lang="nl-BE" dirty="0" err="1"/>
              <a:t>Woodrow</a:t>
            </a:r>
            <a:r>
              <a:rPr lang="nl-BE" dirty="0"/>
              <a:t> Wilsonplein 1, 3</a:t>
            </a:r>
            <a:r>
              <a:rPr lang="nl-BE" baseline="30000" dirty="0"/>
              <a:t>de</a:t>
            </a:r>
            <a:r>
              <a:rPr lang="nl-BE" dirty="0"/>
              <a:t> verdieping</a:t>
            </a:r>
            <a:br>
              <a:rPr lang="nl-BE" dirty="0"/>
            </a:br>
            <a:r>
              <a:rPr lang="nl-BE" sz="1600" dirty="0"/>
              <a:t>elke maandag en vrijdag van 09:00 tot 12:30</a:t>
            </a:r>
            <a:endParaRPr lang="nl-BE" dirty="0"/>
          </a:p>
          <a:p>
            <a:r>
              <a:rPr lang="nl-BE" sz="1600" dirty="0"/>
              <a:t>Vrije ingang of op afspraak</a:t>
            </a:r>
          </a:p>
        </p:txBody>
      </p:sp>
      <p:sp>
        <p:nvSpPr>
          <p:cNvPr id="15" name="Tekstvak 9">
            <a:extLst>
              <a:ext uri="{FF2B5EF4-FFF2-40B4-BE49-F238E27FC236}">
                <a16:creationId xmlns:a16="http://schemas.microsoft.com/office/drawing/2014/main" xmlns="" id="{0D96794F-8228-4716-A1F1-DC3B26D2E3B5}"/>
              </a:ext>
            </a:extLst>
          </p:cNvPr>
          <p:cNvSpPr txBox="1"/>
          <p:nvPr/>
        </p:nvSpPr>
        <p:spPr>
          <a:xfrm>
            <a:off x="404148" y="5402010"/>
            <a:ext cx="776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b="1" dirty="0"/>
              <a:t>Digitaal platform</a:t>
            </a:r>
            <a:r>
              <a:rPr lang="nl-BE" dirty="0"/>
              <a:t>: </a:t>
            </a:r>
            <a:br>
              <a:rPr lang="nl-BE" dirty="0"/>
            </a:br>
            <a:r>
              <a:rPr lang="nl-BE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www.vrijwilligerspunt.stad.gent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E1921E1B-1248-49A0-A721-A89A837C8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084818"/>
            <a:ext cx="1893397" cy="18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C04F09B-9B49-4807-A490-D37BBCC3C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"/>
          <a:stretch/>
        </p:blipFill>
        <p:spPr>
          <a:xfrm>
            <a:off x="4139952" y="4006913"/>
            <a:ext cx="2383160" cy="22303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CB1E5933-8A93-4EA8-89DD-6B6D5AD1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xmlns="" id="{7656A80B-7AF8-4226-B105-80B02BA0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3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6FAD69B2-0584-4D01-B341-8EA61DAA0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Er is een definitie!</a:t>
            </a:r>
          </a:p>
          <a:p>
            <a:r>
              <a:rPr lang="nl-BE" sz="1400" dirty="0" err="1"/>
              <a:t>Cfr</a:t>
            </a:r>
            <a:r>
              <a:rPr lang="nl-BE" sz="1400" dirty="0"/>
              <a:t>. wet 3 juli 2005</a:t>
            </a:r>
          </a:p>
          <a:p>
            <a:r>
              <a:rPr lang="nl-BE" sz="1400" dirty="0"/>
              <a:t>Vernieuwd 14 februari 2019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3C18428B-914C-45DD-A7EF-7CC8DD2D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Vrijwilligerswerk?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4923B26E-5B03-4C27-8402-308AA2D8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2653297"/>
            <a:ext cx="5400601" cy="1526303"/>
          </a:xfrm>
        </p:spPr>
        <p:txBody>
          <a:bodyPr>
            <a:normAutofit/>
          </a:bodyPr>
          <a:lstStyle/>
          <a:p>
            <a:r>
              <a:rPr lang="nl-BE" sz="2400" dirty="0"/>
              <a:t>Om vrijwilligers te beschermen en duidelijkheid te scheppen voor de organisaties die werken met vrijwilligers</a:t>
            </a:r>
          </a:p>
        </p:txBody>
      </p:sp>
    </p:spTree>
    <p:extLst>
      <p:ext uri="{BB962C8B-B14F-4D97-AF65-F5344CB8AC3E}">
        <p14:creationId xmlns:p14="http://schemas.microsoft.com/office/powerpoint/2010/main" val="12062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xmlns="" id="{483C2A6A-6338-44A6-9544-1C8EB3DE6432}"/>
              </a:ext>
            </a:extLst>
          </p:cNvPr>
          <p:cNvSpPr/>
          <p:nvPr/>
        </p:nvSpPr>
        <p:spPr>
          <a:xfrm>
            <a:off x="683569" y="3789041"/>
            <a:ext cx="7657232" cy="18722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xmlns="" id="{534C56EA-CB29-4454-8FF8-0A8A0AD2D166}"/>
              </a:ext>
            </a:extLst>
          </p:cNvPr>
          <p:cNvSpPr/>
          <p:nvPr/>
        </p:nvSpPr>
        <p:spPr>
          <a:xfrm>
            <a:off x="5735840" y="2449188"/>
            <a:ext cx="2889268" cy="6196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Maatschappelijk doel </a:t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>én voor anderen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xmlns="" id="{310A077E-158F-439E-A529-8254A36F2548}"/>
              </a:ext>
            </a:extLst>
          </p:cNvPr>
          <p:cNvSpPr/>
          <p:nvPr/>
        </p:nvSpPr>
        <p:spPr>
          <a:xfrm>
            <a:off x="5748194" y="1542069"/>
            <a:ext cx="2829290" cy="576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Organisatie </a:t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>(geen winst nastreven)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xmlns="" id="{F5B4CC04-F59E-40AD-8E79-D9A00F19E0EA}"/>
              </a:ext>
            </a:extLst>
          </p:cNvPr>
          <p:cNvSpPr/>
          <p:nvPr/>
        </p:nvSpPr>
        <p:spPr>
          <a:xfrm>
            <a:off x="3644845" y="3005715"/>
            <a:ext cx="1584176" cy="576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Onbezoldigd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3724732E-C30F-4CDD-B254-F1D5E626E5FE}"/>
              </a:ext>
            </a:extLst>
          </p:cNvPr>
          <p:cNvSpPr/>
          <p:nvPr/>
        </p:nvSpPr>
        <p:spPr>
          <a:xfrm>
            <a:off x="3860919" y="1109585"/>
            <a:ext cx="1308174" cy="552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Vrijwillig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xmlns="" id="{1D7143E9-0F92-4714-B164-6CA300A02D5E}"/>
              </a:ext>
            </a:extLst>
          </p:cNvPr>
          <p:cNvSpPr/>
          <p:nvPr/>
        </p:nvSpPr>
        <p:spPr>
          <a:xfrm>
            <a:off x="1031577" y="2060848"/>
            <a:ext cx="2100263" cy="50494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4 componenten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369332"/>
          </a:xfrm>
        </p:spPr>
        <p:txBody>
          <a:bodyPr/>
          <a:lstStyle/>
          <a:p>
            <a:r>
              <a:rPr lang="nl-BE" dirty="0"/>
              <a:t>Vrijwilligerswerk?</a:t>
            </a:r>
          </a:p>
        </p:txBody>
      </p:sp>
      <p:sp>
        <p:nvSpPr>
          <p:cNvPr id="1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65707" y="6418834"/>
            <a:ext cx="379088" cy="229097"/>
          </a:xfrm>
        </p:spPr>
        <p:txBody>
          <a:bodyPr/>
          <a:lstStyle/>
          <a:p>
            <a:fld id="{E8F12D86-93AC-45BB-B8CA-9542A3CF9355}" type="slidenum">
              <a:rPr lang="nl-BE" smtClean="0"/>
              <a:t>4</a:t>
            </a:fld>
            <a:endParaRPr lang="nl-BE" dirty="0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83568" y="3841023"/>
            <a:ext cx="7860902" cy="504056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6000" indent="-36000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sz="2500" kern="1200" baseline="0">
                <a:solidFill>
                  <a:srgbClr val="2C3F48"/>
                </a:solidFill>
                <a:latin typeface="+mn-lt"/>
                <a:ea typeface="+mn-ea"/>
                <a:cs typeface="+mn-cs"/>
              </a:defRPr>
            </a:lvl1pPr>
            <a:lvl2pPr marL="43200" indent="-43200" algn="l" defTabSz="914400" rtl="0" eaLnBrk="1" latinLnBrk="0" hangingPunct="1">
              <a:lnSpc>
                <a:spcPct val="93000"/>
              </a:lnSpc>
              <a:spcBef>
                <a:spcPts val="114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sz="2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0800" indent="-234000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&gt;"/>
              <a:defRPr sz="2500" kern="1200">
                <a:solidFill>
                  <a:srgbClr val="2C3F48"/>
                </a:solidFill>
                <a:latin typeface="+mn-lt"/>
                <a:ea typeface="+mn-ea"/>
                <a:cs typeface="+mn-cs"/>
              </a:defRPr>
            </a:lvl3pPr>
            <a:lvl4pPr marL="561600" indent="-255600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300" kern="1200">
                <a:solidFill>
                  <a:srgbClr val="2C3F48"/>
                </a:solidFill>
                <a:latin typeface="+mn-lt"/>
                <a:ea typeface="+mn-ea"/>
                <a:cs typeface="+mn-cs"/>
              </a:defRPr>
            </a:lvl4pPr>
            <a:lvl5pPr marL="800100" indent="-239713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×"/>
              <a:defRPr sz="2300" kern="1200">
                <a:solidFill>
                  <a:srgbClr val="2C3F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3200" b="1" dirty="0">
                <a:solidFill>
                  <a:schemeClr val="bg1"/>
                </a:solidFill>
              </a:rPr>
              <a:t>Geen vrijwilligerswerk: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456508" y="4499828"/>
            <a:ext cx="253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schoolstages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8D74B75F-EB9C-475A-B175-F8C8C6FDB5E9}"/>
              </a:ext>
            </a:extLst>
          </p:cNvPr>
          <p:cNvSpPr txBox="1"/>
          <p:nvPr/>
        </p:nvSpPr>
        <p:spPr>
          <a:xfrm>
            <a:off x="1456508" y="4931876"/>
            <a:ext cx="159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activering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CC824E5F-6687-4DDF-ACA2-ED5885776653}"/>
              </a:ext>
            </a:extLst>
          </p:cNvPr>
          <p:cNvSpPr txBox="1"/>
          <p:nvPr/>
        </p:nvSpPr>
        <p:spPr>
          <a:xfrm>
            <a:off x="5652120" y="4499828"/>
            <a:ext cx="253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verenigingswerk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793ED1E1-3987-4BA4-84F3-B224F597E7BE}"/>
              </a:ext>
            </a:extLst>
          </p:cNvPr>
          <p:cNvSpPr txBox="1"/>
          <p:nvPr/>
        </p:nvSpPr>
        <p:spPr>
          <a:xfrm>
            <a:off x="5652120" y="4931876"/>
            <a:ext cx="191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mantelzorg</a:t>
            </a:r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xmlns="" id="{F29EA355-AB6C-4222-B9BF-ED4762603121}"/>
              </a:ext>
            </a:extLst>
          </p:cNvPr>
          <p:cNvCxnSpPr>
            <a:cxnSpLocks/>
          </p:cNvCxnSpPr>
          <p:nvPr/>
        </p:nvCxnSpPr>
        <p:spPr>
          <a:xfrm flipV="1">
            <a:off x="3131840" y="1613918"/>
            <a:ext cx="1152128" cy="70289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xmlns="" id="{6C08E896-D45D-480B-955C-43F362B48FBC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 flipV="1">
            <a:off x="3131840" y="1830271"/>
            <a:ext cx="2616354" cy="48305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xmlns="" id="{D3EB61E8-271F-4B6F-AF4D-B49ADBC01431}"/>
              </a:ext>
            </a:extLst>
          </p:cNvPr>
          <p:cNvCxnSpPr>
            <a:cxnSpLocks/>
            <a:stCxn id="14" idx="3"/>
            <a:endCxn id="23" idx="1"/>
          </p:cNvCxnSpPr>
          <p:nvPr/>
        </p:nvCxnSpPr>
        <p:spPr>
          <a:xfrm>
            <a:off x="3131840" y="2313321"/>
            <a:ext cx="2604000" cy="44569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xmlns="" id="{F97853BC-32A5-4C4D-A082-D4CF539638C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131840" y="2313321"/>
            <a:ext cx="1152128" cy="78071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D20A9EDB-4E40-40C7-9CF6-907E7705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77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7" grpId="0" animBg="1"/>
      <p:bldP spid="14" grpId="0" animBg="1"/>
      <p:bldP spid="13" grpId="0"/>
      <p:bldP spid="19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1D8281C3-5C23-4DF6-BE29-06D4DA047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" y="4804201"/>
            <a:ext cx="5380379" cy="1571029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74BBB90A-3FB7-4B5C-950F-F2D8557D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xmlns="" id="{5D964802-D6CE-451F-B16B-6AC456EC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473F35A-679D-4978-9EDE-B1619A1FE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Meldingsplicht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5F98837-8C98-4F8F-B933-D56CE332AC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5DBB76A8-8E7D-4F79-AAE9-1C3CB17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mag </a:t>
            </a:r>
            <a:r>
              <a:rPr lang="nl-BE" dirty="0" err="1"/>
              <a:t>vrijwilligen</a:t>
            </a:r>
            <a:r>
              <a:rPr lang="nl-BE" dirty="0"/>
              <a:t>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A5E10BDA-EB14-4D14-A503-416B18966899}"/>
              </a:ext>
            </a:extLst>
          </p:cNvPr>
          <p:cNvSpPr txBox="1"/>
          <p:nvPr/>
        </p:nvSpPr>
        <p:spPr>
          <a:xfrm>
            <a:off x="762719" y="1700808"/>
            <a:ext cx="35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Iedereen vanaf 16 jaar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19F38774-31D0-46BB-9091-AD7ED9E94CD4}"/>
              </a:ext>
            </a:extLst>
          </p:cNvPr>
          <p:cNvSpPr txBox="1"/>
          <p:nvPr/>
        </p:nvSpPr>
        <p:spPr>
          <a:xfrm>
            <a:off x="755576" y="2051556"/>
            <a:ext cx="355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geldige verblijfsvergunning </a:t>
            </a:r>
            <a:br>
              <a:rPr lang="nl-BE" dirty="0"/>
            </a:b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12DAFFA-4AAE-4EA4-8EEB-9B8F78D2A791}"/>
              </a:ext>
            </a:extLst>
          </p:cNvPr>
          <p:cNvSpPr txBox="1"/>
          <p:nvPr/>
        </p:nvSpPr>
        <p:spPr>
          <a:xfrm>
            <a:off x="5630430" y="1700808"/>
            <a:ext cx="35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Werkzoekend of brugpensioen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5BFF4C2B-94D9-42DE-88B7-B5FCA8B6523C}"/>
              </a:ext>
            </a:extLst>
          </p:cNvPr>
          <p:cNvSpPr txBox="1"/>
          <p:nvPr/>
        </p:nvSpPr>
        <p:spPr>
          <a:xfrm>
            <a:off x="5630430" y="2051556"/>
            <a:ext cx="35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Leefloon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E3299AF-3E65-4FC0-829C-BAD499C10A31}"/>
              </a:ext>
            </a:extLst>
          </p:cNvPr>
          <p:cNvSpPr txBox="1"/>
          <p:nvPr/>
        </p:nvSpPr>
        <p:spPr>
          <a:xfrm>
            <a:off x="5630430" y="2411596"/>
            <a:ext cx="35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Invaliditeit of ziekte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460D499E-5820-4AF6-94D7-3BCD203527A7}"/>
              </a:ext>
            </a:extLst>
          </p:cNvPr>
          <p:cNvSpPr txBox="1"/>
          <p:nvPr/>
        </p:nvSpPr>
        <p:spPr>
          <a:xfrm>
            <a:off x="5630430" y="2771636"/>
            <a:ext cx="35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asielzoekers</a:t>
            </a:r>
          </a:p>
        </p:txBody>
      </p:sp>
    </p:spTree>
    <p:extLst>
      <p:ext uri="{BB962C8B-B14F-4D97-AF65-F5344CB8AC3E}">
        <p14:creationId xmlns:p14="http://schemas.microsoft.com/office/powerpoint/2010/main" val="31956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34F581-2940-41BC-924A-A3B8A3EF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Plichten van de organisatie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1602DB2E-FAB0-41C2-B2C1-1EF8CD1C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27AC1C15-A1EF-41EA-B5D2-8EA3C737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6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D201A11A-4D5D-4F8C-84AF-337E241A9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38" y="2492896"/>
            <a:ext cx="4611761" cy="3074507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B41706FE-AAEA-4A4B-B313-3EF64D2A41B6}"/>
              </a:ext>
            </a:extLst>
          </p:cNvPr>
          <p:cNvSpPr txBox="1"/>
          <p:nvPr/>
        </p:nvSpPr>
        <p:spPr>
          <a:xfrm>
            <a:off x="5868144" y="4246775"/>
            <a:ext cx="323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verzekeringsplicht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934EFCAC-91BA-4CE2-9328-8EBE53095442}"/>
              </a:ext>
            </a:extLst>
          </p:cNvPr>
          <p:cNvSpPr txBox="1"/>
          <p:nvPr/>
        </p:nvSpPr>
        <p:spPr>
          <a:xfrm>
            <a:off x="397048" y="3068960"/>
            <a:ext cx="303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informatieplicht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9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D621D8-7893-4037-BF67-E51860BB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Informatieplicht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5AE816C8-151F-45C2-B16A-1D8E9958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37DB4AF-136D-472C-98A9-C8BB3583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7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309408E8-1C60-4C91-BF78-6BB00A8BE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Doel van de organisatie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14C587E7-1DBC-485D-8D60-41043B9AD5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Soort organisatie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57D59C3A-A82B-448C-9744-EA61096411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/>
              <a:t>verzekeringen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5EEB739A-7ACC-4C49-93F2-EAC4291CD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Afsprakennota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980F07B1-8233-4D77-BF4B-4363E44753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sz="2000"/>
              <a:t>Geheimhoudingsplicht</a:t>
            </a:r>
            <a:endParaRPr lang="nl-BE" sz="20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60631354-D24E-4E05-975D-F20BD1EAB2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BE" dirty="0"/>
              <a:t>Onkosten Vergoeding</a:t>
            </a:r>
          </a:p>
        </p:txBody>
      </p:sp>
    </p:spTree>
    <p:extLst>
      <p:ext uri="{BB962C8B-B14F-4D97-AF65-F5344CB8AC3E}">
        <p14:creationId xmlns:p14="http://schemas.microsoft.com/office/powerpoint/2010/main" val="28868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C591408A-10D0-4BD1-84F2-8C8B545F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xmlns="" id="{318F13F5-545E-4D26-B066-72982410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8</a:t>
            </a:fld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xmlns="" id="{AD9F6616-773E-4F1F-B9C6-094AFB54B8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39952" y="0"/>
            <a:ext cx="5004048" cy="6858000"/>
          </a:xfrm>
        </p:spPr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E6C85637-F09D-4649-BD0E-FF8E75F830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07904" y="0"/>
            <a:ext cx="78480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722C5B61-2880-4913-BB43-B8029527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verzekeringsplicht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60F772A-4075-4493-9822-D13F5A50ACE3}"/>
              </a:ext>
            </a:extLst>
          </p:cNvPr>
          <p:cNvSpPr txBox="1"/>
          <p:nvPr/>
        </p:nvSpPr>
        <p:spPr>
          <a:xfrm>
            <a:off x="1115616" y="1959223"/>
            <a:ext cx="3024336" cy="6463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Geen verzekeringsplicht</a:t>
            </a:r>
          </a:p>
          <a:p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8A9962B0-45E2-4F8A-B835-04A230156B47}"/>
              </a:ext>
            </a:extLst>
          </p:cNvPr>
          <p:cNvSpPr txBox="1"/>
          <p:nvPr/>
        </p:nvSpPr>
        <p:spPr>
          <a:xfrm>
            <a:off x="1115616" y="2679303"/>
            <a:ext cx="3024336" cy="1200329"/>
          </a:xfrm>
          <a:prstGeom prst="rect">
            <a:avLst/>
          </a:prstGeom>
          <a:solidFill>
            <a:schemeClr val="accent4">
              <a:lumMod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Verzekeringsplicht:</a:t>
            </a:r>
          </a:p>
          <a:p>
            <a:r>
              <a:rPr lang="nl-BE" dirty="0"/>
              <a:t>Burgerlijke aansprakelijkheid en </a:t>
            </a:r>
            <a:r>
              <a:rPr lang="nl-BE" dirty="0" smtClean="0"/>
              <a:t>rechtsbijstand</a:t>
            </a:r>
            <a:endParaRPr lang="nl-BE" dirty="0"/>
          </a:p>
          <a:p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993A2C6E-E1D8-4244-80C0-BEA9355D0C7F}"/>
              </a:ext>
            </a:extLst>
          </p:cNvPr>
          <p:cNvSpPr txBox="1"/>
          <p:nvPr/>
        </p:nvSpPr>
        <p:spPr>
          <a:xfrm>
            <a:off x="1115616" y="3975447"/>
            <a:ext cx="3024336" cy="1477328"/>
          </a:xfrm>
          <a:prstGeom prst="rect">
            <a:avLst/>
          </a:prstGeom>
          <a:solidFill>
            <a:schemeClr val="accent4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Niet verplicht (aangeraden) Lichamelijke ongevallen,</a:t>
            </a:r>
            <a:endParaRPr lang="nl-BE" dirty="0"/>
          </a:p>
          <a:p>
            <a:r>
              <a:rPr lang="nl-BE" dirty="0"/>
              <a:t>materiële </a:t>
            </a:r>
            <a:r>
              <a:rPr lang="nl-BE" dirty="0" smtClean="0"/>
              <a:t>schade</a:t>
            </a:r>
            <a:endParaRPr lang="nl-BE" dirty="0"/>
          </a:p>
          <a:p>
            <a:r>
              <a:rPr lang="nl-BE" dirty="0"/>
              <a:t>en </a:t>
            </a:r>
            <a:r>
              <a:rPr lang="nl-BE" dirty="0" smtClean="0"/>
              <a:t>beroepsziekten</a:t>
            </a:r>
          </a:p>
          <a:p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E54B4595-8574-4146-8B07-D8B0CAFCC417}"/>
              </a:ext>
            </a:extLst>
          </p:cNvPr>
          <p:cNvSpPr txBox="1"/>
          <p:nvPr/>
        </p:nvSpPr>
        <p:spPr>
          <a:xfrm>
            <a:off x="4139952" y="1959223"/>
            <a:ext cx="4032448" cy="6463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Feitelijke vereniging zonder koepel en zonder betaald personeel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F16D4137-CF40-425B-A453-0B7FB62A736F}"/>
              </a:ext>
            </a:extLst>
          </p:cNvPr>
          <p:cNvSpPr txBox="1"/>
          <p:nvPr/>
        </p:nvSpPr>
        <p:spPr>
          <a:xfrm>
            <a:off x="4139952" y="2679303"/>
            <a:ext cx="4032448" cy="1200329"/>
          </a:xfrm>
          <a:prstGeom prst="rect">
            <a:avLst/>
          </a:prstGeom>
          <a:solidFill>
            <a:schemeClr val="accent4">
              <a:lumMod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Vzw’s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Koepelorganisaties en afdelingen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Openbaar bestuur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Feitelijke verenigingen met personeel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F68F1151-3CFB-4A7D-8090-513763952B81}"/>
              </a:ext>
            </a:extLst>
          </p:cNvPr>
          <p:cNvSpPr txBox="1"/>
          <p:nvPr/>
        </p:nvSpPr>
        <p:spPr>
          <a:xfrm>
            <a:off x="4139952" y="3975447"/>
            <a:ext cx="4032448" cy="1477328"/>
          </a:xfrm>
          <a:prstGeom prst="rect">
            <a:avLst/>
          </a:prstGeom>
          <a:solidFill>
            <a:schemeClr val="accent4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dirty="0" smtClean="0"/>
              <a:t>Wel verplicht:</a:t>
            </a:r>
          </a:p>
          <a:p>
            <a:r>
              <a:rPr lang="nl-BE" dirty="0" smtClean="0"/>
              <a:t>Alle </a:t>
            </a:r>
            <a:r>
              <a:rPr lang="nl-BE" dirty="0"/>
              <a:t>organisaties die onder het Vlaams Decreet Vrijwilligerswerk vallen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0695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D5563BBD-3124-452A-92E3-11D18AD7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496" y="4259971"/>
            <a:ext cx="3674746" cy="19384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Burgerlijke aansprakelijkheid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28800"/>
            <a:ext cx="7185600" cy="775703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tx1"/>
                </a:solidFill>
              </a:rPr>
              <a:t>= verzekerd tegen schade aan derden, d.w.z.:</a:t>
            </a:r>
          </a:p>
          <a:p>
            <a:endParaRPr lang="nl-BE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1331640" y="2503929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De lichamelijke schade aan derden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331640" y="295688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en de materiële schade aan derden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79712" y="339544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die je als vrijwilliger aan derden berokkent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331640" y="386278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LET OP: een </a:t>
            </a:r>
            <a:r>
              <a:rPr lang="nl-BE" b="1" dirty="0"/>
              <a:t>veel voorkomende lichte fout </a:t>
            </a:r>
            <a:r>
              <a:rPr lang="nl-BE" dirty="0"/>
              <a:t>of een </a:t>
            </a:r>
            <a:r>
              <a:rPr lang="nl-BE" b="1" dirty="0"/>
              <a:t>zware fout </a:t>
            </a:r>
            <a:r>
              <a:rPr lang="nl-BE" dirty="0"/>
              <a:t>kan </a:t>
            </a:r>
            <a:r>
              <a:rPr lang="nl-BE" b="1" dirty="0"/>
              <a:t>uitgesloten</a:t>
            </a:r>
            <a:r>
              <a:rPr lang="nl-BE" dirty="0"/>
              <a:t> worden van de verzekering!</a:t>
            </a:r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93735" y="6418834"/>
            <a:ext cx="5806458" cy="216000"/>
          </a:xfrm>
        </p:spPr>
        <p:txBody>
          <a:bodyPr/>
          <a:lstStyle/>
          <a:p>
            <a:pPr algn="l"/>
            <a:r>
              <a:rPr lang="nl-BE"/>
              <a:t>vrijwilligerswetgeving</a:t>
            </a:r>
            <a:endParaRPr lang="nl-BE" dirty="0"/>
          </a:p>
        </p:txBody>
      </p:sp>
      <p:sp>
        <p:nvSpPr>
          <p:cNvPr id="1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65707" y="6418834"/>
            <a:ext cx="379088" cy="229097"/>
          </a:xfrm>
        </p:spPr>
        <p:txBody>
          <a:bodyPr/>
          <a:lstStyle/>
          <a:p>
            <a:fld id="{E8F12D86-93AC-45BB-B8CA-9542A3CF9355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18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innenwer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81102 PPT_StadG.potx" id="{8FACA50F-2A09-4233-BD99-4C3C02C470EC}" vid="{9287063C-0599-467A-AB4D-3079ABC6480E}"/>
    </a:ext>
  </a:extLst>
</a:theme>
</file>

<file path=ppt/theme/theme2.xml><?xml version="1.0" encoding="utf-8"?>
<a:theme xmlns:a="http://schemas.openxmlformats.org/drawingml/2006/main" name="titeldia presentatie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81102 PPT_StadG.potx" id="{8FACA50F-2A09-4233-BD99-4C3C02C470EC}" vid="{33B5399C-9C7D-4B1D-B61C-0E1F47E4F81D}"/>
    </a:ext>
  </a:extLst>
</a:theme>
</file>

<file path=ppt/theme/theme3.xml><?xml version="1.0" encoding="utf-8"?>
<a:theme xmlns:a="http://schemas.openxmlformats.org/drawingml/2006/main" name="titeldia hoofdstu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81102 PPT_StadG.potx" id="{8FACA50F-2A09-4233-BD99-4C3C02C470EC}" vid="{693B91C5-8AE3-4217-928C-3C5F23A8414F}"/>
    </a:ext>
  </a:extLst>
</a:theme>
</file>

<file path=ppt/theme/theme4.xml><?xml version="1.0" encoding="utf-8"?>
<a:theme xmlns:a="http://schemas.openxmlformats.org/drawingml/2006/main" name="slot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81102 PPT_StadG.potx" id="{8FACA50F-2A09-4233-BD99-4C3C02C470EC}" vid="{1F1C774F-FDB2-46DB-B74F-1ABCD4E3ED6D}"/>
    </a:ext>
  </a:extLst>
</a:theme>
</file>

<file path=ppt/theme/theme5.xml><?xml version="1.0" encoding="utf-8"?>
<a:theme xmlns:a="http://schemas.openxmlformats.org/drawingml/2006/main" name="PPT_StadG_NL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81102 PPT_StadG.potx" id="{8FACA50F-2A09-4233-BD99-4C3C02C470EC}" vid="{9287063C-0599-467A-AB4D-3079ABC6480E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PPT_StadG_NL</Template>
  <TotalTime>488</TotalTime>
  <Words>417</Words>
  <Application>Microsoft Office PowerPoint</Application>
  <PresentationFormat>Diavoorstelling (4:3)</PresentationFormat>
  <Paragraphs>135</Paragraphs>
  <Slides>15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binnenwerk</vt:lpstr>
      <vt:lpstr>titeldia presentatie</vt:lpstr>
      <vt:lpstr>titeldia hoofdstuk</vt:lpstr>
      <vt:lpstr>slot</vt:lpstr>
      <vt:lpstr>PPT_StadG_NL</vt:lpstr>
      <vt:lpstr>Vrijwilligerspunt stad Gent</vt:lpstr>
      <vt:lpstr>Vrijwilligerspunt dienstverlening</vt:lpstr>
      <vt:lpstr>Vrijwilligerswerk?</vt:lpstr>
      <vt:lpstr>Vrijwilligerswerk?</vt:lpstr>
      <vt:lpstr>Wie mag vrijwilligen?</vt:lpstr>
      <vt:lpstr>Plichten van de organisatie</vt:lpstr>
      <vt:lpstr>Informatieplicht</vt:lpstr>
      <vt:lpstr>verzekeringsplicht</vt:lpstr>
      <vt:lpstr>Burgerlijke aansprakelijkheid</vt:lpstr>
      <vt:lpstr>Zware fout</vt:lpstr>
      <vt:lpstr>Lichamelijke Ongevallen</vt:lpstr>
      <vt:lpstr>kostenvergoeding</vt:lpstr>
      <vt:lpstr>Forfaitaire vergoeding  Cumulatie met km vergoeding tot max 2000 km </vt:lpstr>
      <vt:lpstr>Geen kostenvergoeding</vt:lpstr>
      <vt:lpstr>PowerPoint-presentatie</vt:lpstr>
    </vt:vector>
  </TitlesOfParts>
  <Company>Stad 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Vrijwilligerswetgeving</dc:title>
  <dc:creator>Stevelinck Attila</dc:creator>
  <cp:lastModifiedBy>Bernard</cp:lastModifiedBy>
  <cp:revision>59</cp:revision>
  <cp:lastPrinted>2019-09-24T07:09:03Z</cp:lastPrinted>
  <dcterms:created xsi:type="dcterms:W3CDTF">2019-09-05T11:28:43Z</dcterms:created>
  <dcterms:modified xsi:type="dcterms:W3CDTF">2019-09-24T10:03:52Z</dcterms:modified>
</cp:coreProperties>
</file>